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7" r:id="rId3"/>
    <p:sldId id="259" r:id="rId4"/>
    <p:sldId id="257" r:id="rId5"/>
    <p:sldId id="306" r:id="rId6"/>
    <p:sldId id="307" r:id="rId7"/>
    <p:sldId id="289" r:id="rId8"/>
    <p:sldId id="290" r:id="rId9"/>
    <p:sldId id="311" r:id="rId10"/>
    <p:sldId id="268" r:id="rId11"/>
    <p:sldId id="313" r:id="rId12"/>
    <p:sldId id="310" r:id="rId13"/>
    <p:sldId id="308" r:id="rId14"/>
    <p:sldId id="330" r:id="rId15"/>
    <p:sldId id="331" r:id="rId16"/>
    <p:sldId id="263" r:id="rId17"/>
    <p:sldId id="262" r:id="rId18"/>
    <p:sldId id="269" r:id="rId19"/>
    <p:sldId id="325" r:id="rId20"/>
    <p:sldId id="266" r:id="rId21"/>
    <p:sldId id="326" r:id="rId22"/>
    <p:sldId id="309" r:id="rId23"/>
    <p:sldId id="314" r:id="rId24"/>
    <p:sldId id="324" r:id="rId25"/>
    <p:sldId id="315" r:id="rId26"/>
    <p:sldId id="271" r:id="rId27"/>
    <p:sldId id="329" r:id="rId28"/>
    <p:sldId id="332" r:id="rId29"/>
    <p:sldId id="300" r:id="rId30"/>
    <p:sldId id="316" r:id="rId31"/>
    <p:sldId id="280" r:id="rId32"/>
    <p:sldId id="327" r:id="rId33"/>
    <p:sldId id="333" r:id="rId34"/>
    <p:sldId id="317" r:id="rId35"/>
    <p:sldId id="296" r:id="rId36"/>
    <p:sldId id="318" r:id="rId37"/>
    <p:sldId id="319" r:id="rId38"/>
    <p:sldId id="291" r:id="rId39"/>
    <p:sldId id="305" r:id="rId40"/>
    <p:sldId id="320" r:id="rId41"/>
    <p:sldId id="286" r:id="rId42"/>
    <p:sldId id="295" r:id="rId43"/>
    <p:sldId id="323" r:id="rId4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2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153ABE1-C4E3-4F75-A1DB-14E27F736A56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6A0418D-2607-486F-9539-DB230EE2B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722952-D9ED-4E5A-92CB-17802A69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9FD0-2B9A-4480-8762-0AE03B8E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EBDC-CF48-47C4-B246-489AC7761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1589A-BA70-4C93-9DE2-C5292E772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07CA-0FB5-4F1B-9C2A-9DF5BB28C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F776-3918-40C2-9FB5-1A54905BE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2FD1-FBCD-4AD2-A9E2-B98D453C8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6956-DD26-478E-BC5C-CAE88554E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99B6-EDEA-448E-B686-8F01FE4E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376A-81DB-4F3E-905B-B3952124B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C341-8F9C-46B0-8D63-6111A3D47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55B6-9ADD-4458-8ED1-3C6EC9E1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F0E2-EE0B-4ADF-9F0D-847F1976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CD87-B7F5-4CEE-B7E5-BBC0A5B53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F8F687-1A18-46F4-A804-DB7E3BA06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Liquids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Hydrogen Bonds</a:t>
            </a:r>
            <a:endParaRPr lang="en-US" u="sng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315200" cy="1905000"/>
          </a:xfrm>
        </p:spPr>
        <p:txBody>
          <a:bodyPr/>
          <a:lstStyle/>
          <a:p>
            <a:r>
              <a:rPr lang="en-US" sz="2800" smtClean="0"/>
              <a:t>A special type of polar interaction between a hydrogen atom bonded to an electronegative element and another electronegative element.</a:t>
            </a:r>
          </a:p>
          <a:p>
            <a:endParaRPr lang="en-US" sz="2800" smtClean="0">
              <a:solidFill>
                <a:srgbClr val="0000FF"/>
              </a:solidFill>
            </a:endParaRPr>
          </a:p>
        </p:txBody>
      </p:sp>
      <p:pic>
        <p:nvPicPr>
          <p:cNvPr id="11268" name="Picture 4" descr="FG10_06-02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276600"/>
            <a:ext cx="7391400" cy="27527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1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700" y="377825"/>
            <a:ext cx="99314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12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0"/>
            <a:ext cx="76466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9" descr="FG10_06-01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5331" y="239897"/>
            <a:ext cx="7141869" cy="623710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Pg306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168" y="21336"/>
            <a:ext cx="7979664" cy="6815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Pg306_Un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712" y="21336"/>
            <a:ext cx="6132576" cy="68153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do intermolecular forces affect </a:t>
            </a:r>
            <a:r>
              <a:rPr lang="en-US" dirty="0" smtClean="0"/>
              <a:t>molecular properties?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Solubility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10200"/>
            <a:ext cx="77724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smtClean="0"/>
              <a:t>Like dissolves Like</a:t>
            </a:r>
            <a:endParaRPr lang="en-US" smtClean="0"/>
          </a:p>
        </p:txBody>
      </p:sp>
      <p:pic>
        <p:nvPicPr>
          <p:cNvPr id="17412" name="Picture 4" descr="FG03_14-1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2174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G03_14-19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3505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Viscosity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smtClean="0"/>
              <a:t>resistance to flow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If a liquid has strong intermolecular interactions then particles will not flow past each other easily and viscosity will be high.</a:t>
            </a:r>
            <a:endParaRPr lang="en-US" smtClean="0">
              <a:latin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g13_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371600"/>
            <a:ext cx="911542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G10_01a-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0"/>
            <a:ext cx="7848600" cy="3433763"/>
          </a:xfrm>
          <a:noFill/>
        </p:spPr>
      </p:pic>
      <p:graphicFrame>
        <p:nvGraphicFramePr>
          <p:cNvPr id="34860" name="Group 44"/>
          <p:cNvGraphicFramePr>
            <a:graphicFrameLocks noGrp="1"/>
          </p:cNvGraphicFramePr>
          <p:nvPr>
            <p:ph sz="half" idx="2"/>
          </p:nvPr>
        </p:nvGraphicFramePr>
        <p:xfrm>
          <a:off x="914400" y="3276600"/>
          <a:ext cx="7543800" cy="3420110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Liquids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 shape and volume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 shape, fixed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Fixed shape and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expand or compress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flow, not compressible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Non-compressible crystalline solids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densities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Mix to form homogeneous mixtures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Mix if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 not mix by diffusion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4800" smtClean="0"/>
              <a:t>Surface Tension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3886200"/>
            <a:ext cx="7010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/>
              <a:t>tendency to minimize surface area</a:t>
            </a: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Adhesion – Forces that bind a substance to a surface</a:t>
            </a: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sz="2800" smtClean="0"/>
              <a:t> Cohesion – Forces that bind a substance to itself</a:t>
            </a:r>
          </a:p>
        </p:txBody>
      </p:sp>
      <p:pic>
        <p:nvPicPr>
          <p:cNvPr id="28676" name="Picture 4" descr="FG10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143000"/>
            <a:ext cx="6248400" cy="27336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g13_T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9144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7772400" cy="990600"/>
          </a:xfrm>
        </p:spPr>
        <p:txBody>
          <a:bodyPr/>
          <a:lstStyle/>
          <a:p>
            <a:r>
              <a:rPr lang="en-US" smtClean="0"/>
              <a:t>Vapor Pressure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990600"/>
            <a:ext cx="6400800" cy="1066800"/>
          </a:xfrm>
        </p:spPr>
        <p:txBody>
          <a:bodyPr/>
          <a:lstStyle/>
          <a:p>
            <a:r>
              <a:rPr lang="en-US" smtClean="0"/>
              <a:t>The pressure exerted by a vapor in equilibrium with its liquid phase.</a:t>
            </a:r>
          </a:p>
        </p:txBody>
      </p:sp>
      <p:pic>
        <p:nvPicPr>
          <p:cNvPr id="18436" name="Picture 5" descr="FG10_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590800"/>
            <a:ext cx="7772400" cy="37592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42545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g13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91625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13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7054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FG10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Boiling point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59385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the temperature at which the vapor pressure </a:t>
            </a:r>
            <a:r>
              <a:rPr lang="en-US" altLang="zh-CN" dirty="0" smtClean="0">
                <a:ea typeface="SimSun" pitchFamily="2" charset="-122"/>
              </a:rPr>
              <a:t>of a liquid is </a:t>
            </a:r>
            <a:r>
              <a:rPr lang="en-US" altLang="zh-CN" dirty="0" smtClean="0">
                <a:ea typeface="SimSun" pitchFamily="2" charset="-122"/>
              </a:rPr>
              <a:t>equal to the atmospheric pressure.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05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390144"/>
            <a:ext cx="8778240" cy="6077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smtClean="0"/>
              <a:t>Crystalline solid – atoms, ions, or molecules lie in an orderly array</a:t>
            </a:r>
          </a:p>
          <a:p>
            <a:pPr lvl="1">
              <a:buFont typeface="Symbol" pitchFamily="18" charset="2"/>
              <a:buChar char="·"/>
            </a:pPr>
            <a:r>
              <a:rPr lang="en-US" smtClean="0"/>
              <a:t>typically have flat well defined surfaces called faces.</a:t>
            </a:r>
          </a:p>
          <a:p>
            <a:endParaRPr lang="en-US" smtClean="0"/>
          </a:p>
          <a:p>
            <a:r>
              <a:rPr lang="en-US" smtClean="0"/>
              <a:t>Amorphous solid – atoms or molecules lie in random jumble.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Intermolecular Forces</a:t>
            </a:r>
            <a:endParaRPr lang="en-US" u="sng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>
              <a:buFont typeface="Symbol" pitchFamily="18" charset="2"/>
              <a:buChar char="·"/>
            </a:pPr>
            <a:r>
              <a:rPr lang="en-US" smtClean="0"/>
              <a:t>Forces holding one molecule to another in a substance.</a:t>
            </a:r>
          </a:p>
          <a:p>
            <a:pPr>
              <a:buFont typeface="Symbol" pitchFamily="18" charset="2"/>
              <a:buChar char="·"/>
            </a:pPr>
            <a:r>
              <a:rPr lang="en-US" smtClean="0"/>
              <a:t>van der Waals forces</a:t>
            </a:r>
          </a:p>
          <a:p>
            <a:pPr>
              <a:buFont typeface="Symbol" pitchFamily="18" charset="2"/>
              <a:buChar char="·"/>
            </a:pPr>
            <a:r>
              <a:rPr lang="en-US" smtClean="0"/>
              <a:t>Several types – ion-dipole, dipole-dipole, dipole-induced dipole and London dispersion forces</a:t>
            </a:r>
          </a:p>
          <a:p>
            <a:pPr>
              <a:buFont typeface="Symbol" pitchFamily="18" charset="2"/>
              <a:buChar char="·"/>
            </a:pPr>
            <a:r>
              <a:rPr lang="en-US" smtClean="0"/>
              <a:t>Hydrogen bonding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g13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57288"/>
            <a:ext cx="89916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FG10_026"/>
          <p:cNvPicPr>
            <a:picLocks noChangeAspect="1" noChangeArrowheads="1"/>
          </p:cNvPicPr>
          <p:nvPr/>
        </p:nvPicPr>
        <p:blipFill>
          <a:blip r:embed="rId2" cstate="print"/>
          <a:srcRect t="13496" b="28023"/>
          <a:stretch>
            <a:fillRect/>
          </a:stretch>
        </p:blipFill>
        <p:spPr bwMode="auto">
          <a:xfrm>
            <a:off x="838200" y="1295400"/>
            <a:ext cx="76215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Carbon allotropes</a:t>
            </a:r>
          </a:p>
        </p:txBody>
      </p:sp>
      <p:pic>
        <p:nvPicPr>
          <p:cNvPr id="32772" name="Picture 4" descr="FG10_01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49333" t="28000" b="23755"/>
          <a:stretch>
            <a:fillRect/>
          </a:stretch>
        </p:blipFill>
        <p:spPr>
          <a:xfrm>
            <a:off x="1828800" y="3859213"/>
            <a:ext cx="4724400" cy="299878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g13_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825"/>
            <a:ext cx="9144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_03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7467600" cy="595066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8153400" cy="838200"/>
          </a:xfrm>
        </p:spPr>
        <p:txBody>
          <a:bodyPr/>
          <a:lstStyle/>
          <a:p>
            <a:pPr algn="l"/>
            <a:r>
              <a:rPr lang="en-US" dirty="0" smtClean="0"/>
              <a:t>Phase                       Transitions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>
              <a:buNone/>
            </a:pPr>
            <a:r>
              <a:rPr lang="en-US" sz="1600" u="sng" dirty="0" smtClean="0"/>
              <a:t>Vaporization</a:t>
            </a:r>
            <a:r>
              <a:rPr lang="en-US" sz="1600" dirty="0" smtClean="0"/>
              <a:t> 	Liquid to gas transition	</a:t>
            </a:r>
            <a:r>
              <a:rPr lang="en-US" sz="1600" u="sng" dirty="0" smtClean="0"/>
              <a:t>Condensation</a:t>
            </a:r>
            <a:r>
              <a:rPr lang="en-US" sz="1600" dirty="0" smtClean="0"/>
              <a:t>	Gas to liquid transition</a:t>
            </a:r>
          </a:p>
          <a:p>
            <a:pPr>
              <a:buFontTx/>
              <a:buNone/>
            </a:pPr>
            <a:r>
              <a:rPr lang="en-US" sz="1600" u="sng" dirty="0" smtClean="0"/>
              <a:t>Melting</a:t>
            </a:r>
            <a:r>
              <a:rPr lang="en-US" sz="1600" dirty="0" smtClean="0"/>
              <a:t>		Solid to liquid transition	</a:t>
            </a:r>
            <a:r>
              <a:rPr lang="en-US" sz="1600" u="sng" dirty="0" smtClean="0"/>
              <a:t>Freezing</a:t>
            </a:r>
            <a:r>
              <a:rPr lang="en-US" sz="1600" dirty="0" smtClean="0"/>
              <a:t>		liquid to solid transition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1600" u="sng" dirty="0" smtClean="0"/>
              <a:t>Sublimation</a:t>
            </a:r>
            <a:r>
              <a:rPr lang="en-US" sz="1600" dirty="0" smtClean="0"/>
              <a:t>	Solid to gas transition 	</a:t>
            </a:r>
            <a:r>
              <a:rPr lang="en-US" sz="1600" u="sng" dirty="0" smtClean="0"/>
              <a:t>Deposition</a:t>
            </a:r>
            <a:r>
              <a:rPr lang="en-US" sz="1600" dirty="0" smtClean="0"/>
              <a:t>	</a:t>
            </a:r>
            <a:r>
              <a:rPr lang="en-US" sz="1600" dirty="0" smtClean="0"/>
              <a:t>	Gas </a:t>
            </a:r>
            <a:r>
              <a:rPr lang="en-US" sz="1600" dirty="0" smtClean="0"/>
              <a:t>to solid transition</a:t>
            </a:r>
            <a:endParaRPr lang="en-US" sz="16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g13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045700" cy="745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Water</a:t>
            </a:r>
            <a:endParaRPr lang="en-US" u="sng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r>
              <a:rPr lang="en-US" dirty="0" smtClean="0"/>
              <a:t>colorless, odorless, tasteless, liquid at ordinary temperatures</a:t>
            </a:r>
          </a:p>
          <a:p>
            <a:r>
              <a:rPr lang="en-US" dirty="0" smtClean="0"/>
              <a:t>only inorganic compound occurring naturally as a liquid</a:t>
            </a:r>
          </a:p>
          <a:p>
            <a:r>
              <a:rPr lang="en-US" dirty="0" smtClean="0"/>
              <a:t>composes </a:t>
            </a:r>
            <a:r>
              <a:rPr lang="en-US" dirty="0" smtClean="0">
                <a:sym typeface="Courier New" pitchFamily="49" charset="0"/>
              </a:rPr>
              <a:t>~</a:t>
            </a:r>
            <a:r>
              <a:rPr lang="en-US" dirty="0" smtClean="0"/>
              <a:t>65</a:t>
            </a:r>
            <a:r>
              <a:rPr lang="en-US" dirty="0" smtClean="0"/>
              <a:t>% of mass of living organisms</a:t>
            </a:r>
          </a:p>
          <a:p>
            <a:r>
              <a:rPr lang="en-US" dirty="0" smtClean="0"/>
              <a:t>excellent solvent for many things</a:t>
            </a:r>
          </a:p>
          <a:p>
            <a:r>
              <a:rPr lang="en-US" dirty="0" smtClean="0"/>
              <a:t>abnormally high boiling and melting point</a:t>
            </a:r>
          </a:p>
          <a:p>
            <a:r>
              <a:rPr lang="en-US" dirty="0" smtClean="0"/>
              <a:t>ice is less dense than water (it floats)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g13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g13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0"/>
            <a:ext cx="624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FG10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Liquid and solid water</a:t>
            </a:r>
          </a:p>
        </p:txBody>
      </p:sp>
      <p:pic>
        <p:nvPicPr>
          <p:cNvPr id="43011" name="Picture 4" descr="FG10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81200"/>
            <a:ext cx="2589213" cy="4343400"/>
          </a:xfrm>
          <a:noFill/>
        </p:spPr>
      </p:pic>
      <p:pic>
        <p:nvPicPr>
          <p:cNvPr id="43012" name="Picture 7" descr="FG10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8000"/>
          <a:stretch>
            <a:fillRect/>
          </a:stretch>
        </p:blipFill>
        <p:spPr>
          <a:xfrm>
            <a:off x="4953000" y="2895600"/>
            <a:ext cx="3200400" cy="31305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Polar Molecules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r>
              <a:rPr lang="en-US" smtClean="0"/>
              <a:t>Dipole - A molecule such as HF which has a positive and a negative end.  This dipolar character is often represented by an arrow pointing towards the negative charge.</a:t>
            </a:r>
          </a:p>
          <a:p>
            <a:endParaRPr lang="en-US" smtClean="0"/>
          </a:p>
          <a:p>
            <a:r>
              <a:rPr lang="en-US" smtClean="0"/>
              <a:t>Dipole moments  – the measure of the net molecular polarity </a:t>
            </a:r>
          </a:p>
          <a:p>
            <a:pPr lvl="2"/>
            <a:r>
              <a:rPr lang="en-US" smtClean="0"/>
              <a:t>Measured in units of Debyes (D) = Qr (charge x separation)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g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7125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Picture 3" descr="FG10_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Phase diagram for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Water purification</a:t>
            </a:r>
            <a:endParaRPr lang="en-US" u="sng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r>
              <a:rPr lang="en-US" u="sng" smtClean="0"/>
              <a:t>Hard water </a:t>
            </a:r>
            <a:r>
              <a:rPr lang="en-US" smtClean="0"/>
              <a:t>-- Contains Ca</a:t>
            </a:r>
            <a:r>
              <a:rPr lang="en-US" baseline="30000" smtClean="0"/>
              <a:t>+2</a:t>
            </a:r>
            <a:r>
              <a:rPr lang="en-US" smtClean="0"/>
              <a:t>, Mg</a:t>
            </a:r>
            <a:r>
              <a:rPr lang="en-US" baseline="30000" smtClean="0"/>
              <a:t>+2</a:t>
            </a:r>
            <a:r>
              <a:rPr lang="en-US" smtClean="0"/>
              <a:t>, Fe</a:t>
            </a:r>
            <a:r>
              <a:rPr lang="en-US" baseline="30000" smtClean="0"/>
              <a:t>+3</a:t>
            </a:r>
            <a:r>
              <a:rPr lang="en-US" smtClean="0"/>
              <a:t> and other minerals.</a:t>
            </a:r>
          </a:p>
          <a:p>
            <a:r>
              <a:rPr lang="en-US" u="sng" smtClean="0"/>
              <a:t>Soft water</a:t>
            </a:r>
            <a:r>
              <a:rPr lang="en-US" smtClean="0"/>
              <a:t> -- Doesn’t contain Ca</a:t>
            </a:r>
            <a:r>
              <a:rPr lang="en-US" baseline="30000" smtClean="0"/>
              <a:t>+2</a:t>
            </a:r>
            <a:r>
              <a:rPr lang="en-US" smtClean="0"/>
              <a:t>, Mg</a:t>
            </a:r>
            <a:r>
              <a:rPr lang="en-US" baseline="30000" smtClean="0"/>
              <a:t>+2</a:t>
            </a:r>
            <a:r>
              <a:rPr lang="en-US" smtClean="0"/>
              <a:t>, Fe</a:t>
            </a:r>
            <a:r>
              <a:rPr lang="en-US" baseline="30000" smtClean="0"/>
              <a:t>+3</a:t>
            </a:r>
            <a:r>
              <a:rPr lang="en-US" smtClean="0"/>
              <a:t> ions.</a:t>
            </a:r>
          </a:p>
          <a:p>
            <a:r>
              <a:rPr lang="en-US" u="sng" smtClean="0"/>
              <a:t>Softened </a:t>
            </a:r>
            <a:r>
              <a:rPr lang="en-US" smtClean="0"/>
              <a:t>water -- metal cations in hard water are replaced by Na</a:t>
            </a:r>
            <a:r>
              <a:rPr lang="en-US" baseline="30000" smtClean="0"/>
              <a:t>+</a:t>
            </a:r>
            <a:r>
              <a:rPr lang="en-US" smtClean="0"/>
              <a:t>.</a:t>
            </a:r>
          </a:p>
          <a:p>
            <a:r>
              <a:rPr lang="en-US" u="sng" smtClean="0"/>
              <a:t>Deionized water </a:t>
            </a:r>
            <a:r>
              <a:rPr lang="en-US" smtClean="0"/>
              <a:t>-- cations are replaced by H</a:t>
            </a:r>
            <a:r>
              <a:rPr lang="en-US" baseline="30000" smtClean="0"/>
              <a:t>+</a:t>
            </a:r>
            <a:r>
              <a:rPr lang="en-US" smtClean="0"/>
              <a:t> and anions are replaced by OH</a:t>
            </a:r>
            <a:r>
              <a:rPr lang="en-US" baseline="30000" smtClean="0"/>
              <a:t>-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g13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G10_01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FG10_01-02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G10_01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Polar bonds</a:t>
            </a:r>
            <a:br>
              <a:rPr lang="en-US" sz="4000" smtClean="0"/>
            </a:br>
            <a:r>
              <a:rPr lang="en-US" sz="4000" smtClean="0"/>
              <a:t>Non-polar molecules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676400" y="0"/>
            <a:ext cx="4743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Dipole – Dipole forces </a:t>
            </a:r>
          </a:p>
          <a:p>
            <a:pPr algn="ctr"/>
            <a:r>
              <a:rPr lang="en-US" sz="3600"/>
              <a:t>or </a:t>
            </a:r>
          </a:p>
          <a:p>
            <a:pPr algn="ctr"/>
            <a:r>
              <a:rPr lang="en-US" sz="3600"/>
              <a:t>Polar - Polar interactions</a:t>
            </a:r>
          </a:p>
        </p:txBody>
      </p:sp>
      <p:pic>
        <p:nvPicPr>
          <p:cNvPr id="8196" name="Picture 6" descr="FG10_0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62425"/>
            <a:ext cx="9144000" cy="2695575"/>
          </a:xfrm>
          <a:noFill/>
        </p:spPr>
      </p:pic>
      <p:pic>
        <p:nvPicPr>
          <p:cNvPr id="8197" name="Picture 8" descr="fg13_02"/>
          <p:cNvPicPr>
            <a:picLocks noChangeAspect="1" noChangeArrowheads="1"/>
          </p:cNvPicPr>
          <p:nvPr/>
        </p:nvPicPr>
        <p:blipFill>
          <a:blip r:embed="rId3" cstate="print"/>
          <a:srcRect b="42014"/>
          <a:stretch>
            <a:fillRect/>
          </a:stretch>
        </p:blipFill>
        <p:spPr bwMode="auto">
          <a:xfrm>
            <a:off x="1371600" y="1828800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62000" y="0"/>
            <a:ext cx="7467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/>
              <a:t>London forces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200"/>
              <a:t>Induced dipole – induced dipole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200"/>
              <a:t> or 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200"/>
              <a:t>Nonpolar - Nonpolar interactions</a:t>
            </a:r>
          </a:p>
        </p:txBody>
      </p:sp>
      <p:pic>
        <p:nvPicPr>
          <p:cNvPr id="9219" name="Picture 7" descr="fg1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41338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G10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435</Words>
  <Application>Microsoft Office PowerPoint</Application>
  <PresentationFormat>On-screen Show (4:3)</PresentationFormat>
  <Paragraphs>76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Liquids</vt:lpstr>
      <vt:lpstr>Slide 2</vt:lpstr>
      <vt:lpstr>Intermolecular Forces</vt:lpstr>
      <vt:lpstr>Polar Molecules</vt:lpstr>
      <vt:lpstr>Slide 5</vt:lpstr>
      <vt:lpstr>Polar bonds Non-polar molecules</vt:lpstr>
      <vt:lpstr>Slide 7</vt:lpstr>
      <vt:lpstr>Slide 8</vt:lpstr>
      <vt:lpstr>Slide 9</vt:lpstr>
      <vt:lpstr>Hydrogen Bonds</vt:lpstr>
      <vt:lpstr>Slide 11</vt:lpstr>
      <vt:lpstr>Slide 12</vt:lpstr>
      <vt:lpstr>Slide 13</vt:lpstr>
      <vt:lpstr>Slide 14</vt:lpstr>
      <vt:lpstr>Slide 15</vt:lpstr>
      <vt:lpstr>How do intermolecular forces affect molecular properties?</vt:lpstr>
      <vt:lpstr>Solubility</vt:lpstr>
      <vt:lpstr>Viscosity</vt:lpstr>
      <vt:lpstr>Slide 19</vt:lpstr>
      <vt:lpstr>Surface Tension</vt:lpstr>
      <vt:lpstr>Slide 21</vt:lpstr>
      <vt:lpstr>Vapor Pressure</vt:lpstr>
      <vt:lpstr>Slide 23</vt:lpstr>
      <vt:lpstr>Slide 24</vt:lpstr>
      <vt:lpstr>Slide 25</vt:lpstr>
      <vt:lpstr>Slide 26</vt:lpstr>
      <vt:lpstr>Boiling point</vt:lpstr>
      <vt:lpstr>Slide 28</vt:lpstr>
      <vt:lpstr>Slide 29</vt:lpstr>
      <vt:lpstr>Slide 30</vt:lpstr>
      <vt:lpstr>Carbon allotropes</vt:lpstr>
      <vt:lpstr>Slide 32</vt:lpstr>
      <vt:lpstr>Phase                       Transitions</vt:lpstr>
      <vt:lpstr>Slide 34</vt:lpstr>
      <vt:lpstr>Water</vt:lpstr>
      <vt:lpstr>Slide 36</vt:lpstr>
      <vt:lpstr>Slide 37</vt:lpstr>
      <vt:lpstr>Slide 38</vt:lpstr>
      <vt:lpstr>Liquid and solid water</vt:lpstr>
      <vt:lpstr>Slide 40</vt:lpstr>
      <vt:lpstr>Phase diagram for H2O</vt:lpstr>
      <vt:lpstr>Water purification</vt:lpstr>
      <vt:lpstr>Slide 43</vt:lpstr>
    </vt:vector>
  </TitlesOfParts>
  <Company>GCCCD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Liquids, Solids, and Phase Changes</dc:title>
  <dc:creator>Grossmont-Cuyamaca Comm Coll</dc:creator>
  <cp:lastModifiedBy>Cary Willard</cp:lastModifiedBy>
  <cp:revision>28</cp:revision>
  <dcterms:created xsi:type="dcterms:W3CDTF">2000-11-06T16:50:15Z</dcterms:created>
  <dcterms:modified xsi:type="dcterms:W3CDTF">2013-01-09T21:21:05Z</dcterms:modified>
</cp:coreProperties>
</file>